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11" r:id="rId3"/>
    <p:sldId id="291" r:id="rId4"/>
    <p:sldId id="316" r:id="rId5"/>
    <p:sldId id="313" r:id="rId6"/>
    <p:sldId id="312" r:id="rId7"/>
    <p:sldId id="314" r:id="rId8"/>
    <p:sldId id="31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922345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300086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182864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336898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1089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349171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156682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288758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203004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99871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FCAA947-3019-4613-AAD0-B1800A37726A}" type="datetimeFigureOut">
              <a:rPr lang="ru-RU" smtClean="0"/>
              <a:pPr/>
              <a:t>28.10.2024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49287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AA947-3019-4613-AAD0-B1800A37726A}" type="datetimeFigureOut">
              <a:rPr lang="ru-RU" smtClean="0"/>
              <a:pPr/>
              <a:t>28.10.2024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C9E25-A92B-420B-A0ED-5BD4E4482FB6}" type="slidenum">
              <a:rPr lang="ru-RU" smtClean="0"/>
              <a:pPr/>
              <a:t>‹#›</a:t>
            </a:fld>
            <a:endParaRPr lang="ru-RU" dirty="0"/>
          </a:p>
        </p:txBody>
      </p:sp>
    </p:spTree>
    <p:extLst>
      <p:ext uri="{BB962C8B-B14F-4D97-AF65-F5344CB8AC3E}">
        <p14:creationId xmlns="" xmlns:p14="http://schemas.microsoft.com/office/powerpoint/2010/main" val="93393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yandex.ru/video/preview/?filmId=10112192493547553806&amp;from=tabbar&amp;parent-reqid=1587919781232113-1791881745138925447400299-production-app-host-man-web-yp-82&amp;text=%D0%BA%D0%B0%D0%BA+%D0%BF%D1%80%D0%B0%D0%B2%D0%B8%D0%BB%D1%8C%D0%BD%D0%BE+%D1%81%D0%BE%D0%BF%D1%80%D0%BE%D0%B2%D0%BE%D0%B6%D0%B4%D0%B0%D1%82%D1%8C+%D0%BD%D0%B5%D0%B7%D1%80%D1%8F%D1%87%D0%B5%D0%B3%D0%BE+%D1%87%D0%B5%D0%BB%D0%BE%D0%B2%D0%B5%D0%BA%D0%B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AN3UQWPlT4.jpg"/>
          <p:cNvPicPr>
            <a:picLocks noChangeAspect="1"/>
          </p:cNvPicPr>
          <p:nvPr/>
        </p:nvPicPr>
        <p:blipFill>
          <a:blip r:embed="rId2" cstate="print">
            <a:lum bright="-20000" contrast="-20000"/>
          </a:blip>
          <a:srcRect l="5582" r="11094" b="6279"/>
          <a:stretch>
            <a:fillRect/>
          </a:stretch>
        </p:blipFill>
        <p:spPr>
          <a:xfrm>
            <a:off x="0" y="0"/>
            <a:ext cx="9144000" cy="6858000"/>
          </a:xfrm>
          <a:prstGeom prst="rect">
            <a:avLst/>
          </a:prstGeom>
        </p:spPr>
      </p:pic>
      <p:sp>
        <p:nvSpPr>
          <p:cNvPr id="5" name="Заголовок 1"/>
          <p:cNvSpPr txBox="1">
            <a:spLocks/>
          </p:cNvSpPr>
          <p:nvPr/>
        </p:nvSpPr>
        <p:spPr>
          <a:xfrm>
            <a:off x="251520" y="1700808"/>
            <a:ext cx="8784976" cy="2592287"/>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latin typeface="Times New Roman" pitchFamily="18" charset="0"/>
                <a:cs typeface="Times New Roman" pitchFamily="18" charset="0"/>
              </a:rPr>
              <a:t>Инструкция для сопровождающих инвалидов с нарушениями зрения</a:t>
            </a:r>
            <a:r>
              <a:rPr lang="ru-RU" dirty="0">
                <a:latin typeface="Times New Roman" pitchFamily="18" charset="0"/>
                <a:cs typeface="Times New Roman" pitchFamily="18" charset="0"/>
              </a:rPr>
              <a:t> </a:t>
            </a:r>
            <a:endParaRPr lang="ru-RU" dirty="0">
              <a:solidFill>
                <a:schemeClr val="bg1"/>
              </a:solidFill>
              <a:latin typeface="Times New Roman" pitchFamily="18" charset="0"/>
              <a:cs typeface="Times New Roman" pitchFamily="18" charset="0"/>
            </a:endParaRPr>
          </a:p>
        </p:txBody>
      </p:sp>
      <p:pic>
        <p:nvPicPr>
          <p:cNvPr id="8" name="Рисунок 7" descr="11zon_cropped (1).png"/>
          <p:cNvPicPr>
            <a:picLocks noChangeAspect="1"/>
          </p:cNvPicPr>
          <p:nvPr/>
        </p:nvPicPr>
        <p:blipFill>
          <a:blip r:embed="rId3" cstate="print"/>
          <a:stretch>
            <a:fillRect/>
          </a:stretch>
        </p:blipFill>
        <p:spPr>
          <a:xfrm>
            <a:off x="0" y="188640"/>
            <a:ext cx="936104" cy="936104"/>
          </a:xfrm>
          <a:prstGeom prst="rect">
            <a:avLst/>
          </a:prstGeom>
        </p:spPr>
      </p:pic>
      <p:pic>
        <p:nvPicPr>
          <p:cNvPr id="9" name="Picture 4" descr="Логотип Центр инклюзивного сопровождения и социальной адаптации студентов"/>
          <p:cNvPicPr>
            <a:picLocks noChangeAspect="1" noChangeArrowheads="1"/>
          </p:cNvPicPr>
          <p:nvPr/>
        </p:nvPicPr>
        <p:blipFill>
          <a:blip r:embed="rId4" cstate="print"/>
          <a:srcRect/>
          <a:stretch>
            <a:fillRect/>
          </a:stretch>
        </p:blipFill>
        <p:spPr bwMode="auto">
          <a:xfrm>
            <a:off x="8244408" y="116632"/>
            <a:ext cx="899592" cy="899593"/>
          </a:xfrm>
          <a:prstGeom prst="rect">
            <a:avLst/>
          </a:prstGeom>
          <a:noFill/>
        </p:spPr>
      </p:pic>
      <p:pic>
        <p:nvPicPr>
          <p:cNvPr id="10" name="Picture 6" descr="Открытие передвижной выставки в СГУ — ГТРК Саратов"/>
          <p:cNvPicPr>
            <a:picLocks noChangeAspect="1" noChangeArrowheads="1"/>
          </p:cNvPicPr>
          <p:nvPr/>
        </p:nvPicPr>
        <p:blipFill>
          <a:blip r:embed="rId5" cstate="print"/>
          <a:srcRect/>
          <a:stretch>
            <a:fillRect/>
          </a:stretch>
        </p:blipFill>
        <p:spPr bwMode="auto">
          <a:xfrm>
            <a:off x="0" y="5598368"/>
            <a:ext cx="1259632" cy="1259632"/>
          </a:xfrm>
          <a:prstGeom prst="rect">
            <a:avLst/>
          </a:prstGeom>
          <a:noFill/>
          <a:effectLst>
            <a:softEdge rad="228600"/>
          </a:effectLst>
        </p:spPr>
      </p:pic>
      <p:pic>
        <p:nvPicPr>
          <p:cNvPr id="11" name="Рисунок 10" descr="11zon_cropped.png"/>
          <p:cNvPicPr>
            <a:picLocks noChangeAspect="1"/>
          </p:cNvPicPr>
          <p:nvPr/>
        </p:nvPicPr>
        <p:blipFill>
          <a:blip r:embed="rId6" cstate="print"/>
          <a:stretch>
            <a:fillRect/>
          </a:stretch>
        </p:blipFill>
        <p:spPr>
          <a:xfrm>
            <a:off x="8163272" y="5733256"/>
            <a:ext cx="980728" cy="98072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75176"/>
            <a:ext cx="9144000" cy="72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0" y="175177"/>
            <a:ext cx="9144000" cy="70403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latin typeface="Times New Roman" panose="02020603050405020304" pitchFamily="18" charset="0"/>
                <a:cs typeface="Times New Roman" panose="02020603050405020304" pitchFamily="18" charset="0"/>
              </a:rPr>
              <a:t>Нарушения зрения</a:t>
            </a:r>
          </a:p>
        </p:txBody>
      </p:sp>
      <p:sp>
        <p:nvSpPr>
          <p:cNvPr id="7" name="Прямоугольник 6"/>
          <p:cNvSpPr/>
          <p:nvPr/>
        </p:nvSpPr>
        <p:spPr>
          <a:xfrm>
            <a:off x="188680" y="879208"/>
            <a:ext cx="8640960" cy="3416320"/>
          </a:xfrm>
          <a:prstGeom prst="rect">
            <a:avLst/>
          </a:prstGeom>
        </p:spPr>
        <p:txBody>
          <a:bodyPr wrap="square">
            <a:spAutoFit/>
          </a:bodyPr>
          <a:lstStyle/>
          <a:p>
            <a:pPr algn="just">
              <a:buClr>
                <a:srgbClr val="00B050"/>
              </a:buClr>
            </a:pPr>
            <a:r>
              <a:rPr lang="ru-RU" sz="2000" dirty="0">
                <a:latin typeface="Times New Roman" panose="02020603050405020304" pitchFamily="18" charset="0"/>
                <a:ea typeface="Times New Roman" panose="02020603050405020304" pitchFamily="18" charset="0"/>
              </a:rPr>
              <a:t>Инвалидность по зрению – это одна из самых тяжелых форм инвалидности. Главной проблемой людей с нарушениями зрения являются очень </a:t>
            </a:r>
            <a:r>
              <a:rPr lang="ru-RU" sz="2000" b="1" dirty="0">
                <a:solidFill>
                  <a:srgbClr val="0070C0"/>
                </a:solidFill>
                <a:latin typeface="Times New Roman" panose="02020603050405020304" pitchFamily="18" charset="0"/>
                <a:ea typeface="Times New Roman" panose="02020603050405020304" pitchFamily="18" charset="0"/>
              </a:rPr>
              <a:t>ограниченные возможности восприятия информации</a:t>
            </a:r>
            <a:r>
              <a:rPr lang="ru-RU" sz="2000" dirty="0">
                <a:solidFill>
                  <a:srgbClr val="0070C0"/>
                </a:solidFill>
                <a:latin typeface="Times New Roman" panose="02020603050405020304" pitchFamily="18" charset="0"/>
                <a:ea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rPr>
              <a:t>от окружающего мира (всего 10%),</a:t>
            </a:r>
          </a:p>
          <a:p>
            <a:pPr algn="just">
              <a:buClr>
                <a:srgbClr val="00B050"/>
              </a:buClr>
            </a:pPr>
            <a:r>
              <a:rPr lang="ru-RU" sz="2000" dirty="0">
                <a:latin typeface="Times New Roman" panose="02020603050405020304" pitchFamily="18" charset="0"/>
                <a:ea typeface="Times New Roman" panose="02020603050405020304" pitchFamily="18" charset="0"/>
              </a:rPr>
              <a:t/>
            </a:r>
            <a:br>
              <a:rPr lang="ru-RU" sz="2000" dirty="0">
                <a:latin typeface="Times New Roman" panose="02020603050405020304" pitchFamily="18" charset="0"/>
                <a:ea typeface="Times New Roman" panose="02020603050405020304" pitchFamily="18" charset="0"/>
              </a:rPr>
            </a:br>
            <a:r>
              <a:rPr lang="ru-RU" sz="2000" dirty="0">
                <a:latin typeface="Times New Roman" panose="02020603050405020304" pitchFamily="18" charset="0"/>
                <a:ea typeface="Times New Roman" panose="02020603050405020304" pitchFamily="18" charset="0"/>
              </a:rPr>
              <a:t>различают три формы слепоты: </a:t>
            </a:r>
          </a:p>
          <a:p>
            <a:pPr marL="342900" indent="-342900" algn="just">
              <a:buClr>
                <a:srgbClr val="00B0F0"/>
              </a:buClr>
              <a:buFont typeface="Wingdings" panose="05000000000000000000" pitchFamily="2" charset="2"/>
              <a:buChar char="Ø"/>
            </a:pPr>
            <a:r>
              <a:rPr lang="ru-RU" sz="2000" dirty="0">
                <a:latin typeface="Times New Roman" panose="02020603050405020304" pitchFamily="18" charset="0"/>
                <a:ea typeface="Times New Roman" panose="02020603050405020304" pitchFamily="18" charset="0"/>
              </a:rPr>
              <a:t>тотальная слепота </a:t>
            </a:r>
          </a:p>
          <a:p>
            <a:pPr marL="342900" indent="-342900" algn="just">
              <a:buClr>
                <a:srgbClr val="00B0F0"/>
              </a:buClr>
              <a:buFont typeface="Wingdings" panose="05000000000000000000" pitchFamily="2" charset="2"/>
              <a:buChar char="Ø"/>
            </a:pPr>
            <a:r>
              <a:rPr lang="ru-RU" sz="2000" dirty="0">
                <a:latin typeface="Times New Roman" panose="02020603050405020304" pitchFamily="18" charset="0"/>
                <a:ea typeface="Times New Roman" panose="02020603050405020304" pitchFamily="18" charset="0"/>
              </a:rPr>
              <a:t>остаточное зрение</a:t>
            </a:r>
          </a:p>
          <a:p>
            <a:pPr marL="342900" indent="-342900">
              <a:buClr>
                <a:srgbClr val="00B0F0"/>
              </a:buClr>
              <a:buFont typeface="Wingdings" panose="05000000000000000000" pitchFamily="2" charset="2"/>
              <a:buChar char="Ø"/>
            </a:pPr>
            <a:r>
              <a:rPr lang="ru-RU" sz="2000" dirty="0">
                <a:latin typeface="Times New Roman" panose="02020603050405020304" pitchFamily="18" charset="0"/>
                <a:ea typeface="Times New Roman" panose="02020603050405020304" pitchFamily="18" charset="0"/>
              </a:rPr>
              <a:t>слабовидение</a:t>
            </a:r>
            <a:br>
              <a:rPr lang="ru-RU" sz="2000" dirty="0">
                <a:latin typeface="Times New Roman" panose="02020603050405020304" pitchFamily="18" charset="0"/>
                <a:ea typeface="Times New Roman" panose="02020603050405020304" pitchFamily="18" charset="0"/>
              </a:rPr>
            </a:br>
            <a:r>
              <a:rPr lang="ru-RU" dirty="0">
                <a:latin typeface="Times New Roman" panose="02020603050405020304" pitchFamily="18" charset="0"/>
                <a:ea typeface="Times New Roman" panose="02020603050405020304" pitchFamily="18" charset="0"/>
              </a:rPr>
              <a:t>Слепые имеют большие </a:t>
            </a:r>
            <a:r>
              <a:rPr lang="ru-RU" b="1" dirty="0">
                <a:solidFill>
                  <a:srgbClr val="0070C0"/>
                </a:solidFill>
                <a:latin typeface="Times New Roman" panose="02020603050405020304" pitchFamily="18" charset="0"/>
                <a:ea typeface="Times New Roman" panose="02020603050405020304" pitchFamily="18" charset="0"/>
              </a:rPr>
              <a:t>трудности с передвижением в пространстве</a:t>
            </a:r>
            <a:r>
              <a:rPr lang="ru-RU" dirty="0">
                <a:latin typeface="Times New Roman" panose="02020603050405020304" pitchFamily="18" charset="0"/>
                <a:ea typeface="Times New Roman" panose="02020603050405020304" pitchFamily="18" charset="0"/>
              </a:rPr>
              <a:t>, могут передвигаться самостоятельно с помощью трости или с сопровождающим</a:t>
            </a:r>
            <a:endParaRPr lang="ru-RU" dirty="0"/>
          </a:p>
        </p:txBody>
      </p:sp>
      <p:sp>
        <p:nvSpPr>
          <p:cNvPr id="8" name="Прямоугольник 7"/>
          <p:cNvSpPr/>
          <p:nvPr/>
        </p:nvSpPr>
        <p:spPr>
          <a:xfrm>
            <a:off x="246440" y="4501613"/>
            <a:ext cx="8651120" cy="1938992"/>
          </a:xfrm>
          <a:prstGeom prst="rect">
            <a:avLst/>
          </a:prstGeom>
          <a:ln w="19050">
            <a:solidFill>
              <a:schemeClr val="accent1"/>
            </a:solidFill>
          </a:ln>
        </p:spPr>
        <p:txBody>
          <a:bodyPr wrap="square">
            <a:spAutoFit/>
          </a:bodyPr>
          <a:lstStyle/>
          <a:p>
            <a:pPr algn="ctr"/>
            <a:r>
              <a:rPr lang="ru-RU" sz="2000" dirty="0">
                <a:latin typeface="Times New Roman" panose="02020603050405020304" pitchFamily="18" charset="0"/>
                <a:ea typeface="Times New Roman" panose="02020603050405020304" pitchFamily="18" charset="0"/>
              </a:rPr>
              <a:t>Общие рекомендации по устранению барьеров окружающей среды предполагают: </a:t>
            </a:r>
            <a:br>
              <a:rPr lang="ru-RU" sz="2000" dirty="0">
                <a:latin typeface="Times New Roman" panose="02020603050405020304" pitchFamily="18" charset="0"/>
                <a:ea typeface="Times New Roman" panose="02020603050405020304" pitchFamily="18" charset="0"/>
              </a:rPr>
            </a:br>
            <a:r>
              <a:rPr lang="ru-RU" sz="2000" b="1" dirty="0">
                <a:solidFill>
                  <a:srgbClr val="0070C0"/>
                </a:solidFill>
                <a:latin typeface="Times New Roman" panose="02020603050405020304" pitchFamily="18" charset="0"/>
                <a:ea typeface="Times New Roman" panose="02020603050405020304" pitchFamily="18" charset="0"/>
              </a:rPr>
              <a:t>устранение информационных и физических барьеров на пути движения</a:t>
            </a:r>
            <a:r>
              <a:rPr lang="ru-RU" sz="2000" dirty="0">
                <a:solidFill>
                  <a:srgbClr val="0070C0"/>
                </a:solidFill>
                <a:latin typeface="Times New Roman" panose="02020603050405020304" pitchFamily="18" charset="0"/>
                <a:ea typeface="Times New Roman" panose="02020603050405020304" pitchFamily="18" charset="0"/>
              </a:rPr>
              <a:t>,</a:t>
            </a:r>
            <a:r>
              <a:rPr lang="ru-RU" sz="2000" dirty="0">
                <a:latin typeface="Times New Roman" panose="02020603050405020304" pitchFamily="18" charset="0"/>
                <a:ea typeface="Times New Roman" panose="02020603050405020304" pitchFamily="18" charset="0"/>
              </a:rPr>
              <a:t/>
            </a:r>
            <a:br>
              <a:rPr lang="ru-RU" sz="2000" dirty="0">
                <a:latin typeface="Times New Roman" panose="02020603050405020304" pitchFamily="18" charset="0"/>
                <a:ea typeface="Times New Roman" panose="02020603050405020304" pitchFamily="18" charset="0"/>
              </a:rPr>
            </a:br>
            <a:r>
              <a:rPr lang="ru-RU" sz="2000" dirty="0">
                <a:latin typeface="Times New Roman" panose="02020603050405020304" pitchFamily="18" charset="0"/>
                <a:ea typeface="Times New Roman" panose="02020603050405020304" pitchFamily="18" charset="0"/>
              </a:rPr>
              <a:t>предоставление информации в доступном виде </a:t>
            </a:r>
            <a:br>
              <a:rPr lang="ru-RU" sz="2000" dirty="0">
                <a:latin typeface="Times New Roman" panose="02020603050405020304" pitchFamily="18" charset="0"/>
                <a:ea typeface="Times New Roman" panose="02020603050405020304" pitchFamily="18" charset="0"/>
              </a:rPr>
            </a:br>
            <a:r>
              <a:rPr lang="ru-RU" sz="2000" dirty="0">
                <a:latin typeface="Times New Roman" panose="02020603050405020304" pitchFamily="18" charset="0"/>
                <a:ea typeface="Times New Roman" panose="02020603050405020304" pitchFamily="18" charset="0"/>
              </a:rPr>
              <a:t>(укрупненный шрифт, плоско-точечный шрифт Брайля, контрастные знаки), </a:t>
            </a:r>
            <a:br>
              <a:rPr lang="ru-RU" sz="2000" dirty="0">
                <a:latin typeface="Times New Roman" panose="02020603050405020304" pitchFamily="18" charset="0"/>
                <a:ea typeface="Times New Roman" panose="02020603050405020304" pitchFamily="18" charset="0"/>
              </a:rPr>
            </a:br>
            <a:r>
              <a:rPr lang="ru-RU" sz="2000" dirty="0">
                <a:latin typeface="Times New Roman" panose="02020603050405020304" pitchFamily="18" charset="0"/>
                <a:ea typeface="Times New Roman" panose="02020603050405020304" pitchFamily="18" charset="0"/>
              </a:rPr>
              <a:t>допуск </a:t>
            </a:r>
            <a:r>
              <a:rPr lang="ru-RU" sz="2000" dirty="0" err="1">
                <a:latin typeface="Times New Roman" panose="02020603050405020304" pitchFamily="18" charset="0"/>
                <a:ea typeface="Times New Roman" panose="02020603050405020304" pitchFamily="18" charset="0"/>
              </a:rPr>
              <a:t>тифлопереводчика</a:t>
            </a:r>
            <a:r>
              <a:rPr lang="ru-RU" sz="2000" dirty="0">
                <a:latin typeface="Times New Roman" panose="02020603050405020304" pitchFamily="18" charset="0"/>
                <a:ea typeface="Times New Roman" panose="02020603050405020304" pitchFamily="18" charset="0"/>
              </a:rPr>
              <a:t>, допуск собаки-проводника.</a:t>
            </a:r>
            <a:endParaRPr lang="ru-RU" sz="2000" dirty="0"/>
          </a:p>
        </p:txBody>
      </p:sp>
      <p:pic>
        <p:nvPicPr>
          <p:cNvPr id="9" name="Рисунок 8" descr="11zon_cropped (1).png"/>
          <p:cNvPicPr>
            <a:picLocks noChangeAspect="1"/>
          </p:cNvPicPr>
          <p:nvPr/>
        </p:nvPicPr>
        <p:blipFill>
          <a:blip r:embed="rId2" cstate="print"/>
          <a:stretch>
            <a:fillRect/>
          </a:stretch>
        </p:blipFill>
        <p:spPr>
          <a:xfrm>
            <a:off x="8315400" y="116632"/>
            <a:ext cx="828600" cy="828600"/>
          </a:xfrm>
          <a:prstGeom prst="rect">
            <a:avLst/>
          </a:prstGeom>
        </p:spPr>
      </p:pic>
    </p:spTree>
    <p:extLst>
      <p:ext uri="{BB962C8B-B14F-4D97-AF65-F5344CB8AC3E}">
        <p14:creationId xmlns="" xmlns:p14="http://schemas.microsoft.com/office/powerpoint/2010/main" val="86516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Валерия Разогреева\Desktop\АБИЛИМПИКС\iPPM47H1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r="9961"/>
          <a:stretch>
            <a:fillRect/>
          </a:stretch>
        </p:blipFill>
        <p:spPr bwMode="auto">
          <a:xfrm>
            <a:off x="6660232" y="4099446"/>
            <a:ext cx="2483768" cy="275855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0" y="175176"/>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4" name="Заголовок 1"/>
          <p:cNvSpPr txBox="1">
            <a:spLocks/>
          </p:cNvSpPr>
          <p:nvPr/>
        </p:nvSpPr>
        <p:spPr>
          <a:xfrm>
            <a:off x="-83672" y="175177"/>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sp>
        <p:nvSpPr>
          <p:cNvPr id="7" name="Прямоугольник 6"/>
          <p:cNvSpPr/>
          <p:nvPr/>
        </p:nvSpPr>
        <p:spPr>
          <a:xfrm>
            <a:off x="245688" y="1191167"/>
            <a:ext cx="8898312" cy="4555093"/>
          </a:xfrm>
          <a:prstGeom prst="rect">
            <a:avLst/>
          </a:prstGeom>
        </p:spPr>
        <p:txBody>
          <a:bodyPr wrap="square">
            <a:spAutoFit/>
          </a:bodyPr>
          <a:lstStyle/>
          <a:p>
            <a:pPr marL="285750" indent="-28575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ри </a:t>
            </a:r>
            <a:r>
              <a:rPr lang="ru-RU" sz="2000" dirty="0">
                <a:latin typeface="Times New Roman" panose="02020603050405020304" pitchFamily="18" charset="0"/>
                <a:cs typeface="Times New Roman" panose="02020603050405020304" pitchFamily="18" charset="0"/>
              </a:rPr>
              <a:t>передвижении слабовидящий берет волонтера под руку чуть повыше локтя и держит его легко, чтобы не сковывать движения,  но достаточно надежно, чтобы не </a:t>
            </a:r>
            <a:r>
              <a:rPr lang="ru-RU" sz="2000" dirty="0" smtClean="0">
                <a:latin typeface="Times New Roman" panose="02020603050405020304" pitchFamily="18" charset="0"/>
                <a:cs typeface="Times New Roman" panose="02020603050405020304" pitchFamily="18" charset="0"/>
              </a:rPr>
              <a:t>отстать;</a:t>
            </a:r>
            <a:endParaRPr lang="ru-RU" sz="2000" dirty="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endParaRPr lang="ru-RU" sz="1000" dirty="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О</a:t>
            </a:r>
            <a:r>
              <a:rPr lang="ru-RU" sz="2000" dirty="0" smtClean="0">
                <a:latin typeface="Times New Roman" panose="02020603050405020304" pitchFamily="18" charset="0"/>
                <a:cs typeface="Times New Roman" panose="02020603050405020304" pitchFamily="18" charset="0"/>
              </a:rPr>
              <a:t>казывая </a:t>
            </a:r>
            <a:r>
              <a:rPr lang="ru-RU" sz="2000" dirty="0">
                <a:latin typeface="Times New Roman" panose="02020603050405020304" pitchFamily="18" charset="0"/>
                <a:cs typeface="Times New Roman" panose="02020603050405020304" pitchFamily="18" charset="0"/>
              </a:rPr>
              <a:t>помощь незрячему человеку, необходимо направлять его, не стискивая его руку. </a:t>
            </a:r>
            <a:r>
              <a:rPr lang="ru-RU" sz="2000" dirty="0" smtClean="0">
                <a:latin typeface="Times New Roman" panose="02020603050405020304" pitchFamily="18" charset="0"/>
                <a:cs typeface="Times New Roman" panose="02020603050405020304" pitchFamily="18" charset="0"/>
              </a:rPr>
              <a:t>Если </a:t>
            </a:r>
            <a:r>
              <a:rPr lang="ru-RU" sz="2000" dirty="0">
                <a:latin typeface="Times New Roman" panose="02020603050405020304" pitchFamily="18" charset="0"/>
                <a:cs typeface="Times New Roman" panose="02020603050405020304" pitchFamily="18" charset="0"/>
              </a:rPr>
              <a:t>незрячий человек сбился с маршрута, не управляйте его движением на расстоянии, подойдите и помогите выбраться на нужный </a:t>
            </a:r>
            <a:r>
              <a:rPr lang="ru-RU" sz="2000" dirty="0" smtClean="0">
                <a:latin typeface="Times New Roman" panose="02020603050405020304" pitchFamily="18" charset="0"/>
                <a:cs typeface="Times New Roman" panose="02020603050405020304" pitchFamily="18" charset="0"/>
              </a:rPr>
              <a:t>путь;</a:t>
            </a:r>
            <a:endParaRPr lang="ru-RU" sz="2000" dirty="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С</a:t>
            </a:r>
            <a:r>
              <a:rPr lang="ru-RU" sz="2000" dirty="0" smtClean="0">
                <a:latin typeface="Times New Roman" panose="02020603050405020304" pitchFamily="18" charset="0"/>
                <a:cs typeface="Times New Roman" panose="02020603050405020304" pitchFamily="18" charset="0"/>
              </a:rPr>
              <a:t>ледует </a:t>
            </a:r>
            <a:r>
              <a:rPr lang="ru-RU" sz="2000" dirty="0">
                <a:latin typeface="Times New Roman" panose="02020603050405020304" pitchFamily="18" charset="0"/>
                <a:cs typeface="Times New Roman" panose="02020603050405020304" pitchFamily="18" charset="0"/>
              </a:rPr>
              <a:t>описывать кратко обстановку, предупреждать о препятствиях: ступенях, лужах, ямах, низких притолоках, трубах и т.п.,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endParaRPr lang="ru-RU" sz="2000" dirty="0" smtClean="0">
              <a:latin typeface="Times New Roman" panose="02020603050405020304" pitchFamily="18" charset="0"/>
              <a:cs typeface="Times New Roman" panose="02020603050405020304" pitchFamily="18" charset="0"/>
            </a:endParaRPr>
          </a:p>
          <a:p>
            <a:pPr marL="285750" indent="-285750" algn="just">
              <a:buClr>
                <a:srgbClr val="00B0F0"/>
              </a:buClr>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Использовать </a:t>
            </a:r>
            <a:r>
              <a:rPr lang="ru-RU" sz="2000" dirty="0">
                <a:latin typeface="Times New Roman" panose="02020603050405020304" pitchFamily="18" charset="0"/>
                <a:cs typeface="Times New Roman" panose="02020603050405020304" pitchFamily="18" charset="0"/>
              </a:rPr>
              <a:t>фразы, характеризующие цвет, расстояние, </a:t>
            </a:r>
            <a:endParaRPr lang="ru-RU" sz="2000" dirty="0" smtClean="0">
              <a:latin typeface="Times New Roman" panose="02020603050405020304" pitchFamily="18" charset="0"/>
              <a:cs typeface="Times New Roman" panose="02020603050405020304" pitchFamily="18" charset="0"/>
            </a:endParaRPr>
          </a:p>
          <a:p>
            <a:pPr marL="285750" indent="-285750" algn="just">
              <a:buClr>
                <a:srgbClr val="00B0F0"/>
              </a:buClr>
            </a:pPr>
            <a:r>
              <a:rPr lang="ru-RU" sz="2000" dirty="0" smtClean="0">
                <a:latin typeface="Times New Roman" panose="02020603050405020304" pitchFamily="18" charset="0"/>
                <a:cs typeface="Times New Roman" panose="02020603050405020304" pitchFamily="18" charset="0"/>
              </a:rPr>
              <a:t>окружающую </a:t>
            </a:r>
            <a:r>
              <a:rPr lang="ru-RU" sz="2000" dirty="0">
                <a:latin typeface="Times New Roman" panose="02020603050405020304" pitchFamily="18" charset="0"/>
                <a:cs typeface="Times New Roman" panose="02020603050405020304" pitchFamily="18" charset="0"/>
              </a:rPr>
              <a:t>обстановку</a:t>
            </a:r>
          </a:p>
          <a:p>
            <a:pPr algn="just"/>
            <a:endParaRPr lang="ru-RU" sz="2000" dirty="0">
              <a:latin typeface="Times New Roman" panose="02020603050405020304" pitchFamily="18" charset="0"/>
              <a:cs typeface="Times New Roman" panose="02020603050405020304" pitchFamily="18" charset="0"/>
            </a:endParaRPr>
          </a:p>
        </p:txBody>
      </p:sp>
      <p:pic>
        <p:nvPicPr>
          <p:cNvPr id="8" name="Picture 2" descr="C:\Users\Валерия Разогреева\Desktop\АБИЛИМПИКС\iG9ROD75X.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75928"/>
          <a:stretch/>
        </p:blipFill>
        <p:spPr bwMode="auto">
          <a:xfrm rot="20685174">
            <a:off x="1882514" y="5702484"/>
            <a:ext cx="2608243" cy="648796"/>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a:hlinkClick r:id="rId4"/>
          </p:cNvPr>
          <p:cNvSpPr txBox="1"/>
          <p:nvPr/>
        </p:nvSpPr>
        <p:spPr>
          <a:xfrm rot="20951761">
            <a:off x="2754676" y="5717615"/>
            <a:ext cx="1912916" cy="369332"/>
          </a:xfrm>
          <a:prstGeom prst="rect">
            <a:avLst/>
          </a:prstGeom>
          <a:noFill/>
        </p:spPr>
        <p:txBody>
          <a:bodyPr wrap="square" rtlCol="0">
            <a:spAutoFit/>
          </a:bodyPr>
          <a:lstStyle/>
          <a:p>
            <a:r>
              <a:rPr lang="ru-RU" i="1" dirty="0">
                <a:solidFill>
                  <a:srgbClr val="0070C0"/>
                </a:solidFill>
              </a:rPr>
              <a:t>ВИДЕО!</a:t>
            </a:r>
          </a:p>
        </p:txBody>
      </p:sp>
      <p:pic>
        <p:nvPicPr>
          <p:cNvPr id="10" name="Рисунок 9" descr="11zon_cropped (1).png"/>
          <p:cNvPicPr>
            <a:picLocks noChangeAspect="1"/>
          </p:cNvPicPr>
          <p:nvPr/>
        </p:nvPicPr>
        <p:blipFill>
          <a:blip r:embed="rId5" cstate="print"/>
          <a:stretch>
            <a:fillRect/>
          </a:stretch>
        </p:blipFill>
        <p:spPr>
          <a:xfrm>
            <a:off x="8315400" y="260648"/>
            <a:ext cx="828600" cy="828600"/>
          </a:xfrm>
          <a:prstGeom prst="rect">
            <a:avLst/>
          </a:prstGeom>
        </p:spPr>
      </p:pic>
    </p:spTree>
    <p:extLst>
      <p:ext uri="{BB962C8B-B14F-4D97-AF65-F5344CB8AC3E}">
        <p14:creationId xmlns="" xmlns:p14="http://schemas.microsoft.com/office/powerpoint/2010/main" val="1202195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51520" y="1196752"/>
            <a:ext cx="8568952" cy="707886"/>
          </a:xfrm>
          <a:prstGeom prst="rect">
            <a:avLst/>
          </a:prstGeom>
        </p:spPr>
        <p:txBody>
          <a:bodyPr wrap="square">
            <a:spAutoFit/>
          </a:bodyPr>
          <a:lstStyle/>
          <a:p>
            <a:endParaRPr lang="ru-RU" sz="2000" dirty="0">
              <a:latin typeface="Times New Roman" panose="02020603050405020304" pitchFamily="18" charset="0"/>
              <a:cs typeface="Times New Roman" panose="02020603050405020304" pitchFamily="18" charset="0"/>
            </a:endParaRPr>
          </a:p>
          <a:p>
            <a:pPr marL="285750" indent="-285750">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Н</a:t>
            </a:r>
            <a:r>
              <a:rPr lang="ru-RU" sz="2000" dirty="0" smtClean="0">
                <a:latin typeface="Times New Roman" panose="02020603050405020304" pitchFamily="18" charset="0"/>
                <a:cs typeface="Times New Roman" panose="02020603050405020304" pitchFamily="18" charset="0"/>
              </a:rPr>
              <a:t>е </a:t>
            </a:r>
            <a:r>
              <a:rPr lang="ru-RU" sz="2000" dirty="0">
                <a:latin typeface="Times New Roman" panose="02020603050405020304" pitchFamily="18" charset="0"/>
                <a:cs typeface="Times New Roman" panose="02020603050405020304" pitchFamily="18" charset="0"/>
              </a:rPr>
              <a:t>допускается играть с собакой-поводырем, давать ей команды, </a:t>
            </a:r>
            <a:r>
              <a:rPr lang="ru-RU" sz="2000" dirty="0" smtClean="0">
                <a:latin typeface="Times New Roman" panose="02020603050405020304" pitchFamily="18" charset="0"/>
                <a:cs typeface="Times New Roman" panose="02020603050405020304" pitchFamily="18" charset="0"/>
              </a:rPr>
              <a:t>трогать;</a:t>
            </a:r>
            <a:endParaRPr lang="ru-RU" sz="2000" dirty="0"/>
          </a:p>
        </p:txBody>
      </p:sp>
      <p:pic>
        <p:nvPicPr>
          <p:cNvPr id="14338" name="Picture 2" descr="C:\Users\Валерия Разогреева\Desktop\АБИЛИМПИКС\iIJHOI14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132856"/>
            <a:ext cx="6502400" cy="43370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Заголовок 1">
            <a:extLst>
              <a:ext uri="{FF2B5EF4-FFF2-40B4-BE49-F238E27FC236}">
                <a16:creationId xmlns="" xmlns:a16="http://schemas.microsoft.com/office/drawing/2014/main" id="{DE0FE7B6-EE12-47F5-AA70-5BBDA31DA60E}"/>
              </a:ext>
            </a:extLst>
          </p:cNvPr>
          <p:cNvSpPr txBox="1">
            <a:spLocks/>
          </p:cNvSpPr>
          <p:nvPr/>
        </p:nvSpPr>
        <p:spPr>
          <a:xfrm>
            <a:off x="251520" y="175177"/>
            <a:ext cx="8206680" cy="80555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sp>
        <p:nvSpPr>
          <p:cNvPr id="11" name="Прямоугольник 10">
            <a:extLst>
              <a:ext uri="{FF2B5EF4-FFF2-40B4-BE49-F238E27FC236}">
                <a16:creationId xmlns="" xmlns:a16="http://schemas.microsoft.com/office/drawing/2014/main" id="{246E4ECE-FDCD-4578-A078-2EDEA1D98FF1}"/>
              </a:ext>
            </a:extLst>
          </p:cNvPr>
          <p:cNvSpPr/>
          <p:nvPr/>
        </p:nvSpPr>
        <p:spPr>
          <a:xfrm>
            <a:off x="0" y="175176"/>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2" name="Заголовок 1">
            <a:extLst>
              <a:ext uri="{FF2B5EF4-FFF2-40B4-BE49-F238E27FC236}">
                <a16:creationId xmlns="" xmlns:a16="http://schemas.microsoft.com/office/drawing/2014/main" id="{1DA58747-611C-49E6-8D05-02D53E56CAD5}"/>
              </a:ext>
            </a:extLst>
          </p:cNvPr>
          <p:cNvSpPr txBox="1">
            <a:spLocks/>
          </p:cNvSpPr>
          <p:nvPr/>
        </p:nvSpPr>
        <p:spPr>
          <a:xfrm>
            <a:off x="-83672" y="175177"/>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pic>
        <p:nvPicPr>
          <p:cNvPr id="8" name="Рисунок 7" descr="11zon_cropped (1).png"/>
          <p:cNvPicPr>
            <a:picLocks noChangeAspect="1"/>
          </p:cNvPicPr>
          <p:nvPr/>
        </p:nvPicPr>
        <p:blipFill>
          <a:blip r:embed="rId3" cstate="print"/>
          <a:stretch>
            <a:fillRect/>
          </a:stretch>
        </p:blipFill>
        <p:spPr>
          <a:xfrm>
            <a:off x="8315400" y="260648"/>
            <a:ext cx="828600" cy="828600"/>
          </a:xfrm>
          <a:prstGeom prst="rect">
            <a:avLst/>
          </a:prstGeom>
        </p:spPr>
      </p:pic>
    </p:spTree>
    <p:extLst>
      <p:ext uri="{BB962C8B-B14F-4D97-AF65-F5344CB8AC3E}">
        <p14:creationId xmlns="" xmlns:p14="http://schemas.microsoft.com/office/powerpoint/2010/main" val="333956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175177"/>
            <a:ext cx="8206680" cy="805551"/>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rPr>
              <a:t>Правила этикета при общении с инвалидами, имеющими нарушение зрения</a:t>
            </a:r>
          </a:p>
        </p:txBody>
      </p:sp>
      <p:sp>
        <p:nvSpPr>
          <p:cNvPr id="2" name="Прямоугольник 1"/>
          <p:cNvSpPr/>
          <p:nvPr/>
        </p:nvSpPr>
        <p:spPr>
          <a:xfrm>
            <a:off x="0" y="1340768"/>
            <a:ext cx="9036496" cy="5632311"/>
          </a:xfrm>
          <a:prstGeom prst="rect">
            <a:avLst/>
          </a:prstGeom>
        </p:spPr>
        <p:txBody>
          <a:bodyPr wrap="square">
            <a:spAutoFit/>
          </a:bodyPr>
          <a:lstStyle/>
          <a:p>
            <a:pPr marL="342900" indent="-34290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ри </a:t>
            </a:r>
            <a:r>
              <a:rPr lang="ru-RU" sz="2000" dirty="0">
                <a:latin typeface="Times New Roman" panose="02020603050405020304" pitchFamily="18" charset="0"/>
                <a:cs typeface="Times New Roman" panose="02020603050405020304" pitchFamily="18" charset="0"/>
              </a:rPr>
              <a:t>чтении незрячему человеку необходимо сначала предупредить его об этом. Говорить следует обычным голосом. Когда незрячий человек должен подписать документ, его следует обязательно прочитать полностью. Инвалидность не освобождает слепого человека от ответственности, обусловленной </a:t>
            </a:r>
            <a:r>
              <a:rPr lang="ru-RU" sz="2000" dirty="0" smtClean="0">
                <a:latin typeface="Times New Roman" panose="02020603050405020304" pitchFamily="18" charset="0"/>
                <a:cs typeface="Times New Roman" panose="02020603050405020304" pitchFamily="18" charset="0"/>
              </a:rPr>
              <a:t>законодательством;</a:t>
            </a:r>
            <a:endParaRPr lang="ru-RU" sz="2000" dirty="0">
              <a:latin typeface="Times New Roman" panose="02020603050405020304" pitchFamily="18" charset="0"/>
              <a:cs typeface="Times New Roman" panose="02020603050405020304" pitchFamily="18" charset="0"/>
            </a:endParaRPr>
          </a:p>
          <a:p>
            <a:pPr algn="just">
              <a:buClr>
                <a:srgbClr val="00B0F0"/>
              </a:buClr>
            </a:pPr>
            <a:endParaRPr lang="ru-RU" sz="2000" dirty="0">
              <a:latin typeface="Times New Roman" panose="02020603050405020304" pitchFamily="18" charset="0"/>
              <a:cs typeface="Times New Roman" panose="02020603050405020304" pitchFamily="18" charset="0"/>
            </a:endParaRPr>
          </a:p>
          <a:p>
            <a:pPr marL="342900" indent="-34290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Н</a:t>
            </a:r>
            <a:r>
              <a:rPr lang="ru-RU" sz="2000" dirty="0" smtClean="0">
                <a:latin typeface="Times New Roman" panose="02020603050405020304" pitchFamily="18" charset="0"/>
                <a:cs typeface="Times New Roman" panose="02020603050405020304" pitchFamily="18" charset="0"/>
              </a:rPr>
              <a:t>е </a:t>
            </a:r>
            <a:r>
              <a:rPr lang="ru-RU" sz="2000" dirty="0">
                <a:latin typeface="Times New Roman" panose="02020603050405020304" pitchFamily="18" charset="0"/>
                <a:cs typeface="Times New Roman" panose="02020603050405020304" pitchFamily="18" charset="0"/>
              </a:rPr>
              <a:t>следует усаживать незрячего человека, необходимо направлять его руку на спинку стула или подлокотник, давая возможность свободно потрогать </a:t>
            </a:r>
            <a:r>
              <a:rPr lang="ru-RU" sz="2000" dirty="0" smtClean="0">
                <a:latin typeface="Times New Roman" panose="02020603050405020304" pitchFamily="18" charset="0"/>
                <a:cs typeface="Times New Roman" panose="02020603050405020304" pitchFamily="18" charset="0"/>
              </a:rPr>
              <a:t>предмет;</a:t>
            </a:r>
            <a:endParaRPr lang="ru-RU" sz="2000" dirty="0">
              <a:latin typeface="Times New Roman" panose="02020603050405020304" pitchFamily="18" charset="0"/>
              <a:cs typeface="Times New Roman" panose="02020603050405020304" pitchFamily="18" charset="0"/>
            </a:endParaRPr>
          </a:p>
          <a:p>
            <a:pPr algn="just">
              <a:buClr>
                <a:srgbClr val="00B0F0"/>
              </a:buClr>
            </a:pPr>
            <a:endParaRPr lang="ru-RU" sz="2000" dirty="0">
              <a:latin typeface="Times New Roman" panose="02020603050405020304" pitchFamily="18" charset="0"/>
              <a:cs typeface="Times New Roman" panose="02020603050405020304" pitchFamily="18" charset="0"/>
            </a:endParaRPr>
          </a:p>
          <a:p>
            <a:pPr marL="342900" indent="-342900" algn="just">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К</a:t>
            </a:r>
            <a:r>
              <a:rPr lang="ru-RU" sz="2000" dirty="0" smtClean="0">
                <a:latin typeface="Times New Roman" panose="02020603050405020304" pitchFamily="18" charset="0"/>
                <a:cs typeface="Times New Roman" panose="02020603050405020304" pitchFamily="18" charset="0"/>
              </a:rPr>
              <a:t>огда </a:t>
            </a:r>
            <a:r>
              <a:rPr lang="ru-RU" sz="2000" dirty="0">
                <a:latin typeface="Times New Roman" panose="02020603050405020304" pitchFamily="18" charset="0"/>
                <a:cs typeface="Times New Roman" panose="02020603050405020304" pitchFamily="18" charset="0"/>
              </a:rPr>
              <a:t>происходит общение с группой незрячих людей, необходимо каждый раз называть того, к кому обращаются, а также предупреждать о новых собеседниках. Если Вы хотите пожать руку, обнять человека, скажите об </a:t>
            </a:r>
            <a:r>
              <a:rPr lang="ru-RU" sz="2000" dirty="0" smtClean="0">
                <a:latin typeface="Times New Roman" panose="02020603050405020304" pitchFamily="18" charset="0"/>
                <a:cs typeface="Times New Roman" panose="02020603050405020304" pitchFamily="18" charset="0"/>
              </a:rPr>
              <a:t>этом;</a:t>
            </a:r>
            <a:endParaRPr lang="ru-RU" sz="2000" dirty="0">
              <a:latin typeface="Times New Roman" panose="02020603050405020304" pitchFamily="18" charset="0"/>
              <a:cs typeface="Times New Roman" panose="02020603050405020304" pitchFamily="18" charset="0"/>
            </a:endParaRPr>
          </a:p>
          <a:p>
            <a:pPr marL="342900" indent="-342900" algn="just">
              <a:buClr>
                <a:srgbClr val="00B0F0"/>
              </a:buClr>
              <a:buFont typeface="Arial" panose="020B0604020202020204" pitchFamily="34" charset="0"/>
              <a:buChar char="•"/>
            </a:pPr>
            <a:endParaRPr lang="ru-RU" sz="2000" dirty="0" smtClean="0">
              <a:latin typeface="Times New Roman" panose="02020603050405020304" pitchFamily="18" charset="0"/>
              <a:cs typeface="Times New Roman" panose="02020603050405020304" pitchFamily="18" charset="0"/>
            </a:endParaRPr>
          </a:p>
          <a:p>
            <a:pPr marL="342900" indent="-342900" algn="just">
              <a:buClr>
                <a:srgbClr val="00B0F0"/>
              </a:buClr>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При </a:t>
            </a:r>
            <a:r>
              <a:rPr lang="ru-RU" sz="2000" dirty="0">
                <a:latin typeface="Times New Roman" panose="02020603050405020304" pitchFamily="18" charset="0"/>
                <a:cs typeface="Times New Roman" panose="02020603050405020304" pitchFamily="18" charset="0"/>
              </a:rPr>
              <a:t>перемещении необходимо предупреждать незрячего человека об этом. Не заставляйте Вашего собеседника говорить в </a:t>
            </a:r>
            <a:r>
              <a:rPr lang="ru-RU" sz="2000" dirty="0" smtClean="0">
                <a:latin typeface="Times New Roman" panose="02020603050405020304" pitchFamily="18" charset="0"/>
                <a:cs typeface="Times New Roman" panose="02020603050405020304" pitchFamily="18" charset="0"/>
              </a:rPr>
              <a:t>пустоту;</a:t>
            </a:r>
            <a:endParaRPr lang="ru-RU" sz="2000" dirty="0">
              <a:latin typeface="Times New Roman" panose="02020603050405020304" pitchFamily="18" charset="0"/>
              <a:cs typeface="Times New Roman" panose="02020603050405020304" pitchFamily="18" charset="0"/>
            </a:endParaRPr>
          </a:p>
          <a:p>
            <a:pPr marL="342900" indent="-342900" algn="just">
              <a:buClr>
                <a:srgbClr val="00B0F0"/>
              </a:buClr>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 xmlns:a16="http://schemas.microsoft.com/office/drawing/2014/main" id="{A2CD77F7-5721-4E07-9E14-E417A0759C17}"/>
              </a:ext>
            </a:extLst>
          </p:cNvPr>
          <p:cNvSpPr/>
          <p:nvPr/>
        </p:nvSpPr>
        <p:spPr>
          <a:xfrm>
            <a:off x="-108520" y="188640"/>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 xmlns:a16="http://schemas.microsoft.com/office/drawing/2014/main" id="{B4A54FDA-E8FC-4349-B580-704ACFDEBC48}"/>
              </a:ext>
            </a:extLst>
          </p:cNvPr>
          <p:cNvSpPr txBox="1">
            <a:spLocks/>
          </p:cNvSpPr>
          <p:nvPr/>
        </p:nvSpPr>
        <p:spPr>
          <a:xfrm>
            <a:off x="-108520" y="188640"/>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pic>
        <p:nvPicPr>
          <p:cNvPr id="7" name="Рисунок 6" descr="11zon_cropped (1).png"/>
          <p:cNvPicPr>
            <a:picLocks noChangeAspect="1"/>
          </p:cNvPicPr>
          <p:nvPr/>
        </p:nvPicPr>
        <p:blipFill>
          <a:blip r:embed="rId2" cstate="print"/>
          <a:stretch>
            <a:fillRect/>
          </a:stretch>
        </p:blipFill>
        <p:spPr>
          <a:xfrm>
            <a:off x="8315400" y="260648"/>
            <a:ext cx="828600" cy="828600"/>
          </a:xfrm>
          <a:prstGeom prst="rect">
            <a:avLst/>
          </a:prstGeom>
        </p:spPr>
      </p:pic>
    </p:spTree>
    <p:extLst>
      <p:ext uri="{BB962C8B-B14F-4D97-AF65-F5344CB8AC3E}">
        <p14:creationId xmlns="" xmlns:p14="http://schemas.microsoft.com/office/powerpoint/2010/main" val="318852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175177"/>
            <a:ext cx="8206680" cy="805551"/>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rPr>
              <a:t>Правила этикета при общении с инвалидами, имеющими нарушение зрения</a:t>
            </a:r>
          </a:p>
        </p:txBody>
      </p:sp>
      <p:sp>
        <p:nvSpPr>
          <p:cNvPr id="2" name="Прямоугольник 1"/>
          <p:cNvSpPr/>
          <p:nvPr/>
        </p:nvSpPr>
        <p:spPr>
          <a:xfrm>
            <a:off x="106330" y="1373677"/>
            <a:ext cx="8931340" cy="5309146"/>
          </a:xfrm>
          <a:prstGeom prst="rect">
            <a:avLst/>
          </a:prstGeom>
        </p:spPr>
        <p:txBody>
          <a:bodyPr wrap="square">
            <a:spAutoFit/>
          </a:bodyPr>
          <a:lstStyle/>
          <a:p>
            <a:pPr marL="457200" indent="-457200" algn="just">
              <a:buClr>
                <a:srgbClr val="00B0F0"/>
              </a:buClr>
              <a:buFont typeface="Arial" panose="020B0604020202020204" pitchFamily="34" charset="0"/>
              <a:buChar char="•"/>
            </a:pPr>
            <a:r>
              <a:rPr lang="ru-RU" sz="1900" dirty="0" smtClean="0">
                <a:latin typeface="Times New Roman" panose="02020603050405020304" pitchFamily="18" charset="0"/>
                <a:cs typeface="Times New Roman" panose="02020603050405020304" pitchFamily="18" charset="0"/>
              </a:rPr>
              <a:t>Оказывая </a:t>
            </a:r>
            <a:r>
              <a:rPr lang="ru-RU" sz="1900" dirty="0">
                <a:latin typeface="Times New Roman" panose="02020603050405020304" pitchFamily="18" charset="0"/>
                <a:cs typeface="Times New Roman" panose="02020603050405020304" pitchFamily="18" charset="0"/>
              </a:rPr>
              <a:t>помощь незрячему, необходимо двигаться не торопясь, и при спуске или подъеме по ступенькам вести незрячего перпендикулярно им, не делая рывков, резких движений, предупреждая о препятствиях, при сопровождении незрячего человека не закладывайте руки назад: это </a:t>
            </a:r>
            <a:r>
              <a:rPr lang="ru-RU" sz="1900" dirty="0" smtClean="0">
                <a:latin typeface="Times New Roman" panose="02020603050405020304" pitchFamily="18" charset="0"/>
                <a:cs typeface="Times New Roman" panose="02020603050405020304" pitchFamily="18" charset="0"/>
              </a:rPr>
              <a:t>неудобно;</a:t>
            </a:r>
            <a:endParaRPr lang="ru-RU" sz="1900" dirty="0">
              <a:latin typeface="Times New Roman" panose="02020603050405020304" pitchFamily="18" charset="0"/>
              <a:cs typeface="Times New Roman" panose="02020603050405020304" pitchFamily="18" charset="0"/>
            </a:endParaRPr>
          </a:p>
          <a:p>
            <a:pPr algn="just">
              <a:buClr>
                <a:srgbClr val="00B0F0"/>
              </a:buClr>
            </a:pPr>
            <a:endParaRPr lang="ru-RU" sz="800" dirty="0">
              <a:latin typeface="Times New Roman" panose="02020603050405020304" pitchFamily="18" charset="0"/>
              <a:cs typeface="Times New Roman" panose="02020603050405020304" pitchFamily="18" charset="0"/>
            </a:endParaRPr>
          </a:p>
          <a:p>
            <a:pPr marL="457200" indent="-457200" algn="just">
              <a:buClr>
                <a:srgbClr val="00B0F0"/>
              </a:buClr>
              <a:buFont typeface="Arial" panose="020B0604020202020204" pitchFamily="34" charset="0"/>
              <a:buChar char="•"/>
            </a:pPr>
            <a:r>
              <a:rPr lang="ru-RU" sz="1900" dirty="0" smtClean="0">
                <a:latin typeface="Times New Roman" panose="02020603050405020304" pitchFamily="18" charset="0"/>
                <a:cs typeface="Times New Roman" panose="02020603050405020304" pitchFamily="18" charset="0"/>
              </a:rPr>
              <a:t>Следует </a:t>
            </a:r>
            <a:r>
              <a:rPr lang="ru-RU" sz="1900" dirty="0">
                <a:latin typeface="Times New Roman" panose="02020603050405020304" pitchFamily="18" charset="0"/>
                <a:cs typeface="Times New Roman" panose="02020603050405020304" pitchFamily="18" charset="0"/>
              </a:rPr>
              <a:t>помнить, что слепые не «щупают», не «слушают», они смотрят или читают. Это корректное название для таких действий, вполне нормально употреблять выражение «смотреть». Для незрячего человека это означает «видеть руками», </a:t>
            </a:r>
            <a:r>
              <a:rPr lang="ru-RU" sz="1900" dirty="0" smtClean="0">
                <a:latin typeface="Times New Roman" panose="02020603050405020304" pitchFamily="18" charset="0"/>
                <a:cs typeface="Times New Roman" panose="02020603050405020304" pitchFamily="18" charset="0"/>
              </a:rPr>
              <a:t>осязать;</a:t>
            </a:r>
            <a:endParaRPr lang="ru-RU" sz="1900" dirty="0">
              <a:latin typeface="Times New Roman" panose="02020603050405020304" pitchFamily="18" charset="0"/>
              <a:cs typeface="Times New Roman" panose="02020603050405020304" pitchFamily="18" charset="0"/>
            </a:endParaRPr>
          </a:p>
          <a:p>
            <a:pPr marL="457200" indent="-457200" algn="just">
              <a:buClr>
                <a:srgbClr val="00B0F0"/>
              </a:buClr>
              <a:buFont typeface="Arial" panose="020B0604020202020204" pitchFamily="34" charset="0"/>
              <a:buChar char="•"/>
            </a:pPr>
            <a:endParaRPr lang="ru-RU" sz="800" dirty="0">
              <a:latin typeface="Times New Roman" panose="02020603050405020304" pitchFamily="18" charset="0"/>
              <a:cs typeface="Times New Roman" panose="02020603050405020304" pitchFamily="18" charset="0"/>
            </a:endParaRPr>
          </a:p>
          <a:p>
            <a:pPr marL="457200" indent="-457200" algn="just">
              <a:buClr>
                <a:srgbClr val="00B0F0"/>
              </a:buClr>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П</a:t>
            </a:r>
            <a:r>
              <a:rPr lang="ru-RU" sz="1900" dirty="0" smtClean="0">
                <a:latin typeface="Times New Roman" panose="02020603050405020304" pitchFamily="18" charset="0"/>
                <a:cs typeface="Times New Roman" panose="02020603050405020304" pitchFamily="18" charset="0"/>
              </a:rPr>
              <a:t>ри </a:t>
            </a:r>
            <a:r>
              <a:rPr lang="ru-RU" sz="1900" dirty="0">
                <a:latin typeface="Times New Roman" panose="02020603050405020304" pitchFamily="18" charset="0"/>
                <a:cs typeface="Times New Roman" panose="02020603050405020304" pitchFamily="18" charset="0"/>
              </a:rPr>
              <a:t>знакомстве незрячего с незнакомым предметом, не водите по поверхности его руку, а дайте ему возможность свободно потрогать предмет. Если вас попросили помочь взять какой-то предмет, не следует тянуть кисть слепого к предмету и брать его рукой этот </a:t>
            </a:r>
            <a:r>
              <a:rPr lang="ru-RU" sz="1900" dirty="0" smtClean="0">
                <a:latin typeface="Times New Roman" panose="02020603050405020304" pitchFamily="18" charset="0"/>
                <a:cs typeface="Times New Roman" panose="02020603050405020304" pitchFamily="18" charset="0"/>
              </a:rPr>
              <a:t>предмет;</a:t>
            </a:r>
            <a:endParaRPr lang="ru-RU" sz="1900" dirty="0">
              <a:latin typeface="Times New Roman" panose="02020603050405020304" pitchFamily="18" charset="0"/>
              <a:cs typeface="Times New Roman" panose="02020603050405020304" pitchFamily="18" charset="0"/>
            </a:endParaRPr>
          </a:p>
          <a:p>
            <a:pPr marL="457200" indent="-457200" algn="just">
              <a:buClr>
                <a:srgbClr val="00B0F0"/>
              </a:buClr>
              <a:buFont typeface="Arial" panose="020B0604020202020204" pitchFamily="34" charset="0"/>
              <a:buChar char="•"/>
            </a:pPr>
            <a:endParaRPr lang="ru-RU" sz="800" dirty="0">
              <a:latin typeface="Times New Roman" panose="02020603050405020304" pitchFamily="18" charset="0"/>
              <a:cs typeface="Times New Roman" panose="02020603050405020304" pitchFamily="18" charset="0"/>
            </a:endParaRPr>
          </a:p>
          <a:p>
            <a:pPr marL="457200" indent="-457200" algn="just">
              <a:buClr>
                <a:srgbClr val="00B0F0"/>
              </a:buClr>
              <a:buFont typeface="Arial" panose="020B0604020202020204" pitchFamily="34" charset="0"/>
              <a:buChar char="•"/>
            </a:pPr>
            <a:r>
              <a:rPr lang="ru-RU" sz="1900" dirty="0">
                <a:latin typeface="Times New Roman" panose="02020603050405020304" pitchFamily="18" charset="0"/>
                <a:cs typeface="Times New Roman" panose="02020603050405020304" pitchFamily="18" charset="0"/>
              </a:rPr>
              <a:t>В</a:t>
            </a:r>
            <a:r>
              <a:rPr lang="ru-RU" sz="1900" dirty="0" smtClean="0">
                <a:latin typeface="Times New Roman" panose="02020603050405020304" pitchFamily="18" charset="0"/>
                <a:cs typeface="Times New Roman" panose="02020603050405020304" pitchFamily="18" charset="0"/>
              </a:rPr>
              <a:t>сегда </a:t>
            </a:r>
            <a:r>
              <a:rPr lang="ru-RU" sz="1900" dirty="0">
                <a:latin typeface="Times New Roman" panose="02020603050405020304" pitchFamily="18" charset="0"/>
                <a:cs typeface="Times New Roman" panose="02020603050405020304" pitchFamily="18" charset="0"/>
              </a:rPr>
              <a:t>выясняйте, в каком виде человек хочет получить информацию: шрифт «по Брайлю», крупный шрифт (16-18), дискета, аудиокассета. Если у вас нет возможности перевести информацию в нужный формат, отдайте ее в том виде, в котором она есть - это все равно лучше, чем </a:t>
            </a:r>
            <a:r>
              <a:rPr lang="ru-RU" sz="1900" dirty="0" smtClean="0">
                <a:latin typeface="Times New Roman" panose="02020603050405020304" pitchFamily="18" charset="0"/>
                <a:cs typeface="Times New Roman" panose="02020603050405020304" pitchFamily="18" charset="0"/>
              </a:rPr>
              <a:t>ничего;</a:t>
            </a:r>
            <a:endParaRPr lang="ru-RU" sz="19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 xmlns:a16="http://schemas.microsoft.com/office/drawing/2014/main" id="{015BD2A7-E378-4DA4-A5B4-DD64B4DC80EC}"/>
              </a:ext>
            </a:extLst>
          </p:cNvPr>
          <p:cNvSpPr/>
          <p:nvPr/>
        </p:nvSpPr>
        <p:spPr>
          <a:xfrm>
            <a:off x="0" y="175176"/>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 xmlns:a16="http://schemas.microsoft.com/office/drawing/2014/main" id="{4BF867CE-56B1-4B89-8219-17F0C18A494D}"/>
              </a:ext>
            </a:extLst>
          </p:cNvPr>
          <p:cNvSpPr txBox="1">
            <a:spLocks/>
          </p:cNvSpPr>
          <p:nvPr/>
        </p:nvSpPr>
        <p:spPr>
          <a:xfrm>
            <a:off x="-83672" y="175177"/>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pic>
        <p:nvPicPr>
          <p:cNvPr id="7" name="Рисунок 6" descr="11zon_cropped (1).png"/>
          <p:cNvPicPr>
            <a:picLocks noChangeAspect="1"/>
          </p:cNvPicPr>
          <p:nvPr/>
        </p:nvPicPr>
        <p:blipFill>
          <a:blip r:embed="rId2" cstate="print"/>
          <a:stretch>
            <a:fillRect/>
          </a:stretch>
        </p:blipFill>
        <p:spPr>
          <a:xfrm>
            <a:off x="8315400" y="260648"/>
            <a:ext cx="828600" cy="828600"/>
          </a:xfrm>
          <a:prstGeom prst="rect">
            <a:avLst/>
          </a:prstGeom>
        </p:spPr>
      </p:pic>
    </p:spTree>
    <p:extLst>
      <p:ext uri="{BB962C8B-B14F-4D97-AF65-F5344CB8AC3E}">
        <p14:creationId xmlns="" xmlns:p14="http://schemas.microsoft.com/office/powerpoint/2010/main" val="416476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descr="C:\Users\Валерия Разогреева\Desktop\АБИЛИМПИКС\i24TF0FPL.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9394" t="12746" r="9394" b="26920"/>
          <a:stretch/>
        </p:blipFill>
        <p:spPr bwMode="auto">
          <a:xfrm>
            <a:off x="7784516" y="3356992"/>
            <a:ext cx="1359484" cy="109188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3" name="Picture 5" descr="C:\Users\Валерия Разогреева\Desktop\АБИЛИМПИКС\eecfa650712347cd0157e61a52dc63f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5085184"/>
            <a:ext cx="2084646" cy="1474887"/>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C:\Users\Валерия Разогреева\Desktop\АБИЛИМПИКС\unnam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5768141">
            <a:off x="5890376" y="1507014"/>
            <a:ext cx="1605260" cy="160526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Заголовок 1"/>
          <p:cNvSpPr txBox="1">
            <a:spLocks/>
          </p:cNvSpPr>
          <p:nvPr/>
        </p:nvSpPr>
        <p:spPr>
          <a:xfrm>
            <a:off x="251520" y="175177"/>
            <a:ext cx="8206680" cy="805551"/>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rPr>
              <a:t>Правила этикета при общении с инвалидами, имеющими нарушение зрения</a:t>
            </a:r>
          </a:p>
        </p:txBody>
      </p:sp>
      <p:sp>
        <p:nvSpPr>
          <p:cNvPr id="2" name="Прямоугольник 1"/>
          <p:cNvSpPr/>
          <p:nvPr/>
        </p:nvSpPr>
        <p:spPr>
          <a:xfrm>
            <a:off x="0" y="1243354"/>
            <a:ext cx="9144000" cy="707886"/>
          </a:xfrm>
          <a:prstGeom prst="rect">
            <a:avLst/>
          </a:prstGeom>
        </p:spPr>
        <p:txBody>
          <a:bodyPr wrap="square">
            <a:spAutoFit/>
          </a:bodyPr>
          <a:lstStyle/>
          <a:p>
            <a:pPr marL="457200" indent="-457200">
              <a:buClr>
                <a:srgbClr val="00B0F0"/>
              </a:buClr>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Всегда </a:t>
            </a:r>
            <a:r>
              <a:rPr lang="ru-RU" sz="2000" dirty="0">
                <a:latin typeface="Times New Roman" panose="02020603050405020304" pitchFamily="18" charset="0"/>
                <a:cs typeface="Times New Roman" panose="02020603050405020304" pitchFamily="18" charset="0"/>
              </a:rPr>
              <a:t>обращайтесь непосредственно к человеку, даже если он Вас не видит, а не к его зрячему </a:t>
            </a:r>
            <a:r>
              <a:rPr lang="ru-RU" sz="2000" dirty="0" smtClean="0">
                <a:latin typeface="Times New Roman" panose="02020603050405020304" pitchFamily="18" charset="0"/>
                <a:cs typeface="Times New Roman" panose="02020603050405020304" pitchFamily="18" charset="0"/>
              </a:rPr>
              <a:t>компаньону;</a:t>
            </a:r>
            <a:endParaRPr lang="ru-RU" sz="2000" dirty="0">
              <a:latin typeface="Times New Roman" panose="02020603050405020304" pitchFamily="18" charset="0"/>
              <a:cs typeface="Times New Roman" panose="02020603050405020304" pitchFamily="18" charset="0"/>
            </a:endParaRPr>
          </a:p>
        </p:txBody>
      </p:sp>
      <p:pic>
        <p:nvPicPr>
          <p:cNvPr id="12291" name="Picture 3" descr="C:\Users\Валерия Разогреева\Desktop\АБИЛИМПИКС\iJ152IM2W.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6096" y="2708920"/>
            <a:ext cx="2581746" cy="258174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0" y="2195945"/>
            <a:ext cx="5508104" cy="4708981"/>
          </a:xfrm>
          <a:prstGeom prst="rect">
            <a:avLst/>
          </a:prstGeom>
        </p:spPr>
        <p:txBody>
          <a:bodyPr wrap="square">
            <a:spAutoFit/>
          </a:bodyPr>
          <a:lstStyle/>
          <a:p>
            <a:pPr marL="457200" indent="-457200">
              <a:buClr>
                <a:srgbClr val="00B0F0"/>
              </a:buClr>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З</a:t>
            </a:r>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столом: если вы предлагаете незрячему человеку новое блюдо (или несколько закусок на одной тарелке), можно объяснить ему, что где находится, используя принцип циферблата. Например: «на 12 - кусок сыра, на 3 - салат, на 6 - хлеб</a:t>
            </a:r>
            <a:r>
              <a:rPr lang="ru-RU" sz="2000" dirty="0" smtClean="0">
                <a:latin typeface="Times New Roman" panose="02020603050405020304" pitchFamily="18" charset="0"/>
                <a:cs typeface="Times New Roman" panose="02020603050405020304" pitchFamily="18" charset="0"/>
              </a:rPr>
              <a:t>»</a:t>
            </a:r>
          </a:p>
          <a:p>
            <a:pPr marL="457200" indent="-457200">
              <a:buClr>
                <a:srgbClr val="00B0F0"/>
              </a:buClr>
              <a:buFont typeface="Arial" panose="020B0604020202020204" pitchFamily="34" charset="0"/>
              <a:buChar char="•"/>
            </a:pPr>
            <a:endParaRPr lang="ru-RU" sz="2000" dirty="0" smtClean="0">
              <a:latin typeface="Times New Roman" panose="02020603050405020304" pitchFamily="18" charset="0"/>
              <a:cs typeface="Times New Roman" panose="02020603050405020304" pitchFamily="18" charset="0"/>
            </a:endParaRPr>
          </a:p>
          <a:p>
            <a:pPr marL="457200" indent="-457200">
              <a:buClr>
                <a:srgbClr val="00B0F0"/>
              </a:buClr>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Избегайте расплывчатых определений, описаний и инструкций, которые обычно сопровождаются жестами, выражений вроде: «стакан находится где-то там на столе, это поблизости от вас ...». Старайтесь быть точным: «Стакан посередине стола», «Стул справа от вас»;</a:t>
            </a:r>
          </a:p>
          <a:p>
            <a:pPr marL="457200" indent="-457200">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p:txBody>
      </p:sp>
      <p:sp>
        <p:nvSpPr>
          <p:cNvPr id="14" name="Прямоугольник 13">
            <a:extLst>
              <a:ext uri="{FF2B5EF4-FFF2-40B4-BE49-F238E27FC236}">
                <a16:creationId xmlns="" xmlns:a16="http://schemas.microsoft.com/office/drawing/2014/main" id="{0C97B9D0-2029-471F-BAF9-DD69558C64C4}"/>
              </a:ext>
            </a:extLst>
          </p:cNvPr>
          <p:cNvSpPr/>
          <p:nvPr/>
        </p:nvSpPr>
        <p:spPr>
          <a:xfrm>
            <a:off x="0" y="175176"/>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5" name="Заголовок 1">
            <a:extLst>
              <a:ext uri="{FF2B5EF4-FFF2-40B4-BE49-F238E27FC236}">
                <a16:creationId xmlns="" xmlns:a16="http://schemas.microsoft.com/office/drawing/2014/main" id="{BCD8DFDC-7208-489B-AA3F-8BF3E97E17D1}"/>
              </a:ext>
            </a:extLst>
          </p:cNvPr>
          <p:cNvSpPr txBox="1">
            <a:spLocks/>
          </p:cNvSpPr>
          <p:nvPr/>
        </p:nvSpPr>
        <p:spPr>
          <a:xfrm>
            <a:off x="-83672" y="175177"/>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pic>
        <p:nvPicPr>
          <p:cNvPr id="12" name="Рисунок 11" descr="11zon_cropped (1).png"/>
          <p:cNvPicPr>
            <a:picLocks noChangeAspect="1"/>
          </p:cNvPicPr>
          <p:nvPr/>
        </p:nvPicPr>
        <p:blipFill>
          <a:blip r:embed="rId6" cstate="print"/>
          <a:stretch>
            <a:fillRect/>
          </a:stretch>
        </p:blipFill>
        <p:spPr>
          <a:xfrm>
            <a:off x="8315400" y="260648"/>
            <a:ext cx="828600" cy="828600"/>
          </a:xfrm>
          <a:prstGeom prst="rect">
            <a:avLst/>
          </a:prstGeom>
        </p:spPr>
      </p:pic>
    </p:spTree>
    <p:extLst>
      <p:ext uri="{BB962C8B-B14F-4D97-AF65-F5344CB8AC3E}">
        <p14:creationId xmlns="" xmlns:p14="http://schemas.microsoft.com/office/powerpoint/2010/main" val="304665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1520" y="175177"/>
            <a:ext cx="8206680" cy="805551"/>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dirty="0">
                <a:solidFill>
                  <a:schemeClr val="bg1"/>
                </a:solidFill>
              </a:rPr>
              <a:t>Правила этикета при общении с инвалидами, имеющими нарушение зрения</a:t>
            </a:r>
          </a:p>
        </p:txBody>
      </p:sp>
      <p:sp>
        <p:nvSpPr>
          <p:cNvPr id="2" name="Прямоугольник 1"/>
          <p:cNvSpPr/>
          <p:nvPr/>
        </p:nvSpPr>
        <p:spPr>
          <a:xfrm>
            <a:off x="0" y="1124744"/>
            <a:ext cx="9144000" cy="1938992"/>
          </a:xfrm>
          <a:prstGeom prst="rect">
            <a:avLst/>
          </a:prstGeom>
        </p:spPr>
        <p:txBody>
          <a:bodyPr wrap="square">
            <a:spAutoFit/>
          </a:bodyPr>
          <a:lstStyle/>
          <a:p>
            <a:pPr marL="457200" indent="-457200" algn="just"/>
            <a:endParaRPr lang="ru-RU"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ытайтесь </a:t>
            </a:r>
            <a:r>
              <a:rPr lang="ru-RU" sz="2000" dirty="0">
                <a:latin typeface="Times New Roman" panose="02020603050405020304" pitchFamily="18" charset="0"/>
                <a:cs typeface="Times New Roman" panose="02020603050405020304" pitchFamily="18" charset="0"/>
              </a:rPr>
              <a:t>передать словами то, что часто выражается мимикой и жестами; не забывайте, что привычный вам жест «там...» незрячий человек не </a:t>
            </a:r>
            <a:r>
              <a:rPr lang="ru-RU" sz="2000" dirty="0" smtClean="0">
                <a:latin typeface="Times New Roman" panose="02020603050405020304" pitchFamily="18" charset="0"/>
                <a:cs typeface="Times New Roman" panose="02020603050405020304" pitchFamily="18" charset="0"/>
              </a:rPr>
              <a:t>поймет;</a:t>
            </a:r>
            <a:endParaRPr lang="ru-RU"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endParaRPr lang="ru-RU" sz="20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Не обижайтесь</a:t>
            </a:r>
            <a:r>
              <a:rPr lang="ru-RU" sz="2000" dirty="0">
                <a:latin typeface="Times New Roman" panose="02020603050405020304" pitchFamily="18" charset="0"/>
                <a:cs typeface="Times New Roman" panose="02020603050405020304" pitchFamily="18" charset="0"/>
              </a:rPr>
              <a:t>, если Вашу помощь отклонили.</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
        <p:nvSpPr>
          <p:cNvPr id="9" name="Прямоугольник 8">
            <a:extLst>
              <a:ext uri="{FF2B5EF4-FFF2-40B4-BE49-F238E27FC236}">
                <a16:creationId xmlns="" xmlns:a16="http://schemas.microsoft.com/office/drawing/2014/main" id="{A49FEFF1-FC81-4AE1-A518-E34E6D4C4412}"/>
              </a:ext>
            </a:extLst>
          </p:cNvPr>
          <p:cNvSpPr/>
          <p:nvPr/>
        </p:nvSpPr>
        <p:spPr>
          <a:xfrm>
            <a:off x="0" y="175176"/>
            <a:ext cx="9144000" cy="1080000"/>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10" name="Заголовок 1">
            <a:extLst>
              <a:ext uri="{FF2B5EF4-FFF2-40B4-BE49-F238E27FC236}">
                <a16:creationId xmlns="" xmlns:a16="http://schemas.microsoft.com/office/drawing/2014/main" id="{8C33B021-BC94-4F74-A186-EB59809E6B66}"/>
              </a:ext>
            </a:extLst>
          </p:cNvPr>
          <p:cNvSpPr txBox="1">
            <a:spLocks/>
          </p:cNvSpPr>
          <p:nvPr/>
        </p:nvSpPr>
        <p:spPr>
          <a:xfrm>
            <a:off x="-83672" y="175177"/>
            <a:ext cx="8541872" cy="1079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dirty="0">
                <a:solidFill>
                  <a:schemeClr val="bg1"/>
                </a:solidFill>
                <a:latin typeface="Times New Roman" panose="02020603050405020304" pitchFamily="18" charset="0"/>
                <a:cs typeface="Times New Roman" panose="02020603050405020304" pitchFamily="18" charset="0"/>
              </a:rPr>
              <a:t>Взаимодействие с инвалидами, </a:t>
            </a:r>
          </a:p>
          <a:p>
            <a:r>
              <a:rPr lang="ru-RU" sz="3000" dirty="0">
                <a:solidFill>
                  <a:schemeClr val="bg1"/>
                </a:solidFill>
                <a:latin typeface="Times New Roman" panose="02020603050405020304" pitchFamily="18" charset="0"/>
                <a:cs typeface="Times New Roman" panose="02020603050405020304" pitchFamily="18" charset="0"/>
              </a:rPr>
              <a:t>имеющими нарушение зрения</a:t>
            </a:r>
          </a:p>
        </p:txBody>
      </p:sp>
      <p:pic>
        <p:nvPicPr>
          <p:cNvPr id="8" name="Рисунок 7" descr="11zon_cropped (1).png"/>
          <p:cNvPicPr>
            <a:picLocks noChangeAspect="1"/>
          </p:cNvPicPr>
          <p:nvPr/>
        </p:nvPicPr>
        <p:blipFill>
          <a:blip r:embed="rId2" cstate="print"/>
          <a:stretch>
            <a:fillRect/>
          </a:stretch>
        </p:blipFill>
        <p:spPr>
          <a:xfrm>
            <a:off x="8315400" y="260648"/>
            <a:ext cx="828600" cy="828600"/>
          </a:xfrm>
          <a:prstGeom prst="rect">
            <a:avLst/>
          </a:prstGeom>
        </p:spPr>
      </p:pic>
      <p:pic>
        <p:nvPicPr>
          <p:cNvPr id="12" name="Рисунок 11" descr="LuXC1aq1rfA.jpg"/>
          <p:cNvPicPr>
            <a:picLocks noChangeAspect="1"/>
          </p:cNvPicPr>
          <p:nvPr/>
        </p:nvPicPr>
        <p:blipFill>
          <a:blip r:embed="rId3" cstate="print"/>
          <a:srcRect l="7882" t="23642" r="-1485" b="10398"/>
          <a:stretch>
            <a:fillRect/>
          </a:stretch>
        </p:blipFill>
        <p:spPr>
          <a:xfrm>
            <a:off x="611560" y="2918026"/>
            <a:ext cx="8136903" cy="3823342"/>
          </a:xfrm>
          <a:prstGeom prst="rect">
            <a:avLst/>
          </a:prstGeom>
        </p:spPr>
      </p:pic>
    </p:spTree>
    <p:extLst>
      <p:ext uri="{BB962C8B-B14F-4D97-AF65-F5344CB8AC3E}">
        <p14:creationId xmlns="" xmlns:p14="http://schemas.microsoft.com/office/powerpoint/2010/main" val="40142654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2303</TotalTime>
  <Words>697</Words>
  <Application>Microsoft Office PowerPoint</Application>
  <PresentationFormat>Экран (4:3)</PresentationFormat>
  <Paragraphs>59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Нормы этикета при работе с лицами с ОВЗ.</dc:title>
  <dc:creator>лёша</dc:creator>
  <cp:lastModifiedBy>Morgunas</cp:lastModifiedBy>
  <cp:revision>114</cp:revision>
  <dcterms:created xsi:type="dcterms:W3CDTF">2018-04-19T19:47:12Z</dcterms:created>
  <dcterms:modified xsi:type="dcterms:W3CDTF">2024-10-28T10:44:56Z</dcterms:modified>
</cp:coreProperties>
</file>